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326" r:id="rId4"/>
    <p:sldId id="324" r:id="rId5"/>
    <p:sldId id="327" r:id="rId6"/>
    <p:sldId id="341" r:id="rId7"/>
    <p:sldId id="259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266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56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57" r:id="rId52"/>
    <p:sldId id="375" r:id="rId53"/>
    <p:sldId id="376" r:id="rId54"/>
    <p:sldId id="377" r:id="rId55"/>
    <p:sldId id="378" r:id="rId56"/>
    <p:sldId id="379" r:id="rId57"/>
    <p:sldId id="380" r:id="rId58"/>
    <p:sldId id="358" r:id="rId59"/>
    <p:sldId id="381" r:id="rId60"/>
    <p:sldId id="354" r:id="rId61"/>
    <p:sldId id="382" r:id="rId62"/>
    <p:sldId id="383" r:id="rId63"/>
    <p:sldId id="384" r:id="rId64"/>
    <p:sldId id="385" r:id="rId65"/>
    <p:sldId id="386" r:id="rId66"/>
    <p:sldId id="387" r:id="rId67"/>
    <p:sldId id="355" r:id="rId68"/>
    <p:sldId id="388" r:id="rId69"/>
    <p:sldId id="389" r:id="rId70"/>
    <p:sldId id="390" r:id="rId71"/>
    <p:sldId id="391" r:id="rId72"/>
    <p:sldId id="392" r:id="rId73"/>
    <p:sldId id="260" r:id="rId74"/>
    <p:sldId id="321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3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2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7ABD0-0B18-458D-8595-0FF01B3AD347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074" y="3737741"/>
            <a:ext cx="4479587" cy="422318"/>
          </a:xfrm>
        </p:spPr>
        <p:txBody>
          <a:bodyPr>
            <a:no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Speaker: Rishi 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0473" y="4934465"/>
            <a:ext cx="4860785" cy="13954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Clean Code</a:t>
            </a:r>
          </a:p>
          <a:p>
            <a:pPr algn="l"/>
            <a:r>
              <a:rPr lang="en-US" sz="24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The Art of Writing Readable and Maintainable Code</a:t>
            </a:r>
            <a:endParaRPr lang="en-US" sz="24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4" y="-292961"/>
            <a:ext cx="5556385" cy="40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300" y="708018"/>
            <a:ext cx="4654143" cy="5165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4" y="707747"/>
            <a:ext cx="5934505" cy="517317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6331783" y="3109890"/>
            <a:ext cx="686562" cy="361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summarize, avoid ending class names as: </a:t>
            </a:r>
            <a:r>
              <a:rPr lang="en-US" b="1" dirty="0"/>
              <a:t>Coordinator</a:t>
            </a:r>
            <a:r>
              <a:rPr lang="en-US" dirty="0"/>
              <a:t>, </a:t>
            </a:r>
            <a:r>
              <a:rPr lang="en-US" b="1" dirty="0"/>
              <a:t>Manager</a:t>
            </a:r>
            <a:r>
              <a:rPr lang="en-US" dirty="0"/>
              <a:t>, </a:t>
            </a:r>
            <a:r>
              <a:rPr lang="en-US" b="1" dirty="0"/>
              <a:t>Processor</a:t>
            </a:r>
            <a:r>
              <a:rPr lang="en-US" dirty="0"/>
              <a:t>, </a:t>
            </a:r>
            <a:r>
              <a:rPr lang="en-US" b="1" dirty="0"/>
              <a:t>Data</a:t>
            </a:r>
            <a:r>
              <a:rPr lang="en-US" dirty="0"/>
              <a:t>, or </a:t>
            </a:r>
            <a:r>
              <a:rPr lang="en-US" b="1" dirty="0"/>
              <a:t>Info</a:t>
            </a:r>
            <a:r>
              <a:rPr lang="en-US" dirty="0"/>
              <a:t> and always be more specific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Some alternatives are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b="1" dirty="0"/>
              <a:t>Builder</a:t>
            </a:r>
          </a:p>
          <a:p>
            <a:pPr lvl="1"/>
            <a:r>
              <a:rPr lang="en-US" b="1" dirty="0"/>
              <a:t>Factory</a:t>
            </a:r>
          </a:p>
          <a:p>
            <a:pPr lvl="1"/>
            <a:r>
              <a:rPr lang="en-US" b="1" dirty="0"/>
              <a:t>Container</a:t>
            </a:r>
          </a:p>
          <a:p>
            <a:pPr lvl="1"/>
            <a:r>
              <a:rPr lang="en-US" b="1" dirty="0"/>
              <a:t>Writer</a:t>
            </a:r>
          </a:p>
          <a:p>
            <a:pPr lvl="1"/>
            <a:r>
              <a:rPr lang="en-US" b="1" dirty="0"/>
              <a:t>Reader</a:t>
            </a:r>
          </a:p>
          <a:p>
            <a:pPr lvl="1"/>
            <a:r>
              <a:rPr lang="en-US" b="1" dirty="0" smtClean="0"/>
              <a:t>Handler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6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There are quite a few design patterns used for creating objects: Builder, Factory, Singleton, etc</a:t>
            </a:r>
            <a:r>
              <a:rPr lang="en-US" dirty="0" smtClean="0"/>
              <a:t>.</a:t>
            </a:r>
          </a:p>
          <a:p>
            <a:r>
              <a:rPr lang="en-US" dirty="0"/>
              <a:t>Thus, we can use these patterns to create class names as: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166419"/>
            <a:ext cx="86868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 in Java capture the </a:t>
            </a:r>
            <a:r>
              <a:rPr lang="en-US" b="1" dirty="0"/>
              <a:t>state</a:t>
            </a:r>
            <a:r>
              <a:rPr lang="en-US" dirty="0"/>
              <a:t> of the object created from a class.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name of the variable should describe the </a:t>
            </a:r>
            <a:r>
              <a:rPr lang="en-US" b="1" dirty="0"/>
              <a:t>intent</a:t>
            </a:r>
            <a:r>
              <a:rPr lang="en-US" dirty="0"/>
              <a:t> of the variable clearly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Few guidelines to check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 err="1"/>
              <a:t>camelCase</a:t>
            </a:r>
            <a:r>
              <a:rPr lang="en-US" dirty="0"/>
              <a:t> (Java convention)</a:t>
            </a:r>
          </a:p>
          <a:p>
            <a:pPr lvl="1"/>
            <a:r>
              <a:rPr lang="en-US" dirty="0"/>
              <a:t>always </a:t>
            </a:r>
            <a:r>
              <a:rPr lang="en-US" b="1" dirty="0"/>
              <a:t>specific</a:t>
            </a:r>
          </a:p>
          <a:p>
            <a:pPr lvl="1"/>
            <a:r>
              <a:rPr lang="en-US" b="1" dirty="0"/>
              <a:t>never a single letter</a:t>
            </a:r>
            <a:r>
              <a:rPr lang="en-US" dirty="0"/>
              <a:t>, except in case of loops like for or </a:t>
            </a:r>
            <a:r>
              <a:rPr lang="en-US" dirty="0" err="1"/>
              <a:t>foreach</a:t>
            </a:r>
            <a:endParaRPr lang="en-US" dirty="0"/>
          </a:p>
          <a:p>
            <a:pPr lvl="1"/>
            <a:r>
              <a:rPr lang="en-US" dirty="0"/>
              <a:t>should be </a:t>
            </a:r>
            <a:r>
              <a:rPr lang="en-US" b="1" dirty="0"/>
              <a:t>only 1-2 words</a:t>
            </a:r>
            <a:r>
              <a:rPr lang="en-US" dirty="0"/>
              <a:t>, do NOT use very long variable names</a:t>
            </a:r>
          </a:p>
          <a:p>
            <a:pPr lvl="1"/>
            <a:r>
              <a:rPr lang="en-US" dirty="0" err="1"/>
              <a:t>booleans</a:t>
            </a:r>
            <a:r>
              <a:rPr lang="en-US" dirty="0"/>
              <a:t> should be prefixed with “</a:t>
            </a:r>
            <a:r>
              <a:rPr lang="en-US" b="1" dirty="0"/>
              <a:t>is</a:t>
            </a:r>
            <a:r>
              <a:rPr lang="en-US" dirty="0"/>
              <a:t>” or “</a:t>
            </a:r>
            <a:r>
              <a:rPr lang="en-US" b="1" dirty="0"/>
              <a:t>has</a:t>
            </a:r>
            <a:r>
              <a:rPr lang="en-US" dirty="0"/>
              <a:t>”: </a:t>
            </a:r>
            <a:r>
              <a:rPr lang="en-US" dirty="0" err="1"/>
              <a:t>isActive</a:t>
            </a:r>
            <a:r>
              <a:rPr lang="en-US" dirty="0"/>
              <a:t>, </a:t>
            </a:r>
            <a:r>
              <a:rPr lang="en-US" dirty="0" err="1"/>
              <a:t>isInterrupted</a:t>
            </a:r>
            <a:r>
              <a:rPr lang="en-US" dirty="0"/>
              <a:t>, </a:t>
            </a:r>
            <a:r>
              <a:rPr lang="en-US" dirty="0" err="1"/>
              <a:t>hasCompleted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ALL_CAPS with underscores </a:t>
            </a:r>
            <a:r>
              <a:rPr lang="en-US" dirty="0"/>
              <a:t>for </a:t>
            </a:r>
            <a:r>
              <a:rPr lang="en-US" b="1" dirty="0"/>
              <a:t>static constants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0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 smtClean="0"/>
              <a:t>For Example: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3" y="2734810"/>
            <a:ext cx="11306433" cy="17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Few guidelines to check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name should </a:t>
            </a:r>
            <a:r>
              <a:rPr lang="en-US" b="1" dirty="0"/>
              <a:t>reveal intent</a:t>
            </a:r>
          </a:p>
          <a:p>
            <a:pPr lvl="1"/>
            <a:r>
              <a:rPr lang="en-US" dirty="0"/>
              <a:t>anyone can </a:t>
            </a:r>
            <a:r>
              <a:rPr lang="en-US" b="1" dirty="0"/>
              <a:t>fully understand functionality </a:t>
            </a:r>
            <a:r>
              <a:rPr lang="en-US" dirty="0"/>
              <a:t>from the name</a:t>
            </a:r>
          </a:p>
          <a:p>
            <a:r>
              <a:rPr lang="en-US" dirty="0"/>
              <a:t>In other words, if we have to look inside the method to understand what it does – the name needs improvement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Taking the </a:t>
            </a:r>
            <a:r>
              <a:rPr lang="en-US" dirty="0" smtClean="0"/>
              <a:t>previous code snippet, </a:t>
            </a:r>
            <a:r>
              <a:rPr lang="en-US" dirty="0"/>
              <a:t>we can rename the </a:t>
            </a:r>
            <a:r>
              <a:rPr lang="en-US" b="1" dirty="0" err="1"/>
              <a:t>getStuff</a:t>
            </a:r>
            <a:r>
              <a:rPr lang="en-US" dirty="0"/>
              <a:t>() method: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4651083"/>
            <a:ext cx="7085180" cy="12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As methods are actions, we can follow these conventions: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813" y="2619549"/>
            <a:ext cx="8203221" cy="297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Few more checks while defining a method and its name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avoid abbreviations </a:t>
            </a:r>
            <a:r>
              <a:rPr lang="en-US" dirty="0" smtClean="0"/>
              <a:t>=&gt; </a:t>
            </a:r>
            <a:r>
              <a:rPr lang="en-US" dirty="0" err="1" smtClean="0"/>
              <a:t>getKms</a:t>
            </a:r>
            <a:r>
              <a:rPr lang="en-US" dirty="0" smtClean="0"/>
              <a:t>(), </a:t>
            </a:r>
            <a:r>
              <a:rPr lang="en-US" dirty="0" err="1" smtClean="0"/>
              <a:t>calculateKgs</a:t>
            </a:r>
            <a:r>
              <a:rPr lang="en-US" dirty="0" smtClean="0"/>
              <a:t>(), </a:t>
            </a:r>
            <a:r>
              <a:rPr lang="en-US" dirty="0" err="1" smtClean="0"/>
              <a:t>setLbs</a:t>
            </a:r>
            <a:r>
              <a:rPr lang="en-US" dirty="0" smtClean="0"/>
              <a:t>() - do NOT use this</a:t>
            </a:r>
          </a:p>
          <a:p>
            <a:pPr lvl="1"/>
            <a:r>
              <a:rPr lang="en-US" b="1" dirty="0" smtClean="0"/>
              <a:t>avoid </a:t>
            </a:r>
            <a:r>
              <a:rPr lang="en-US" b="1" dirty="0"/>
              <a:t>spelling errors</a:t>
            </a:r>
            <a:r>
              <a:rPr lang="en-US" dirty="0"/>
              <a:t>, otherwise, it will be difficult to search in a large project</a:t>
            </a:r>
          </a:p>
          <a:p>
            <a:pPr lvl="1"/>
            <a:r>
              <a:rPr lang="en-US" dirty="0"/>
              <a:t>similar to classes, a method should </a:t>
            </a:r>
            <a:r>
              <a:rPr lang="en-US" b="1" dirty="0"/>
              <a:t>do only one thing </a:t>
            </a:r>
            <a:r>
              <a:rPr lang="en-US" dirty="0"/>
              <a:t>and should only have </a:t>
            </a:r>
            <a:r>
              <a:rPr lang="en-US" b="1" dirty="0"/>
              <a:t>one reason to change</a:t>
            </a:r>
          </a:p>
          <a:p>
            <a:pPr lvl="1"/>
            <a:r>
              <a:rPr lang="en-US" dirty="0"/>
              <a:t>if a method does MORE than the name says or if it has the name which contains “and”, “or”, “if” =&gt; it should be </a:t>
            </a:r>
            <a:r>
              <a:rPr lang="en-US" b="1" dirty="0"/>
              <a:t>split into smaller methods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3254" y="72490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4" y="1972141"/>
            <a:ext cx="4654310" cy="2803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061" y="1972141"/>
            <a:ext cx="6278802" cy="25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7" y="2124203"/>
            <a:ext cx="10279383" cy="32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9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39" y="1089498"/>
            <a:ext cx="5062437" cy="1138136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18" y="2714016"/>
            <a:ext cx="6604271" cy="29572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this module you will be able to: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and Apply Naming Conventions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Efficient and Clear Constructors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 Effective Methods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Robust Exception Handling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Class Organization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Adopt a Consistent Code Style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and Maintain Effective Comments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Clean Code</a:t>
            </a:r>
          </a:p>
        </p:txBody>
      </p:sp>
    </p:spTree>
    <p:extLst>
      <p:ext uri="{BB962C8B-B14F-4D97-AF65-F5344CB8AC3E}">
        <p14:creationId xmlns:p14="http://schemas.microsoft.com/office/powerpoint/2010/main" val="35899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 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42" y="2209800"/>
            <a:ext cx="10412515" cy="29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4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4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The most common way to create an object in Java is using </a:t>
            </a:r>
            <a:r>
              <a:rPr lang="en-US" b="1" dirty="0"/>
              <a:t>new</a:t>
            </a:r>
            <a:r>
              <a:rPr lang="en-US" dirty="0"/>
              <a:t> operator and call the constructor. </a:t>
            </a:r>
            <a:endParaRPr lang="en-US" dirty="0" smtClean="0"/>
          </a:p>
          <a:p>
            <a:r>
              <a:rPr lang="en-US" dirty="0" smtClean="0"/>
              <a:t>Java </a:t>
            </a:r>
            <a:r>
              <a:rPr lang="en-US" dirty="0"/>
              <a:t>constructors have the </a:t>
            </a:r>
            <a:r>
              <a:rPr lang="en-US" b="1" dirty="0"/>
              <a:t>same name as Class name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Sometimes </a:t>
            </a:r>
            <a:r>
              <a:rPr lang="en-US" dirty="0"/>
              <a:t>it may be </a:t>
            </a:r>
            <a:r>
              <a:rPr lang="en-US" b="1" dirty="0"/>
              <a:t>difficult to remember </a:t>
            </a:r>
            <a:r>
              <a:rPr lang="en-US" dirty="0"/>
              <a:t>which constructor should be called if there are </a:t>
            </a:r>
            <a:r>
              <a:rPr lang="en-US" b="1" dirty="0"/>
              <a:t>overloaded</a:t>
            </a:r>
            <a:r>
              <a:rPr lang="en-US" dirty="0"/>
              <a:t> constructors.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Objects in Java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Thus, we can also have static factory methods instead of constructors with </a:t>
            </a:r>
            <a:r>
              <a:rPr lang="en-US" b="1" dirty="0" smtClean="0"/>
              <a:t>meaningful</a:t>
            </a:r>
            <a:r>
              <a:rPr lang="en-US" dirty="0" smtClean="0"/>
              <a:t> </a:t>
            </a:r>
            <a:r>
              <a:rPr lang="en-US" b="1" dirty="0"/>
              <a:t>names </a:t>
            </a:r>
            <a:r>
              <a:rPr lang="en-US" dirty="0"/>
              <a:t>to return a new object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For example: the following static factory method will return an </a:t>
            </a:r>
            <a:r>
              <a:rPr lang="en-US" b="1" dirty="0"/>
              <a:t>unmodifiable collection object </a:t>
            </a:r>
            <a:r>
              <a:rPr lang="en-US" dirty="0"/>
              <a:t>as the name says which is clear and clean.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 Factory Methods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557" y="4127157"/>
            <a:ext cx="6410941" cy="14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8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 Factory Methods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6357"/>
            <a:ext cx="10873798" cy="35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 Factory Methods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04" y="1955713"/>
            <a:ext cx="7250774" cy="35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6344" y="791798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Constructor Chaining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3" y="1586645"/>
            <a:ext cx="8709762" cy="43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199" y="70759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Constructor Chaining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5527"/>
            <a:ext cx="6812802" cy="4555716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998940" y="1825625"/>
            <a:ext cx="3354859" cy="3894239"/>
          </a:xfrm>
        </p:spPr>
        <p:txBody>
          <a:bodyPr>
            <a:normAutofit/>
          </a:bodyPr>
          <a:lstStyle/>
          <a:p>
            <a:r>
              <a:rPr lang="en-US" sz="2000" dirty="0"/>
              <a:t>Using </a:t>
            </a:r>
            <a:r>
              <a:rPr lang="en-US" sz="2000" b="1" dirty="0" smtClean="0"/>
              <a:t>this()</a:t>
            </a:r>
            <a:r>
              <a:rPr lang="en-US" sz="2000" dirty="0" smtClean="0"/>
              <a:t>, </a:t>
            </a:r>
            <a:r>
              <a:rPr lang="en-US" sz="2000" dirty="0"/>
              <a:t>we are not duplicating the code for order type check and all checking is done at one place in the second constructor =&gt; this is called </a:t>
            </a:r>
            <a:r>
              <a:rPr lang="en-US" sz="2000" b="1" dirty="0"/>
              <a:t>DRY (Don’t Repeat Yourself) </a:t>
            </a:r>
            <a:r>
              <a:rPr lang="en-US" sz="2000" dirty="0"/>
              <a:t>principle.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022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26476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Constructor Chaining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066925"/>
            <a:ext cx="94107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199" y="70759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Constructor Chaining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998940" y="1825625"/>
            <a:ext cx="3354859" cy="3894239"/>
          </a:xfrm>
        </p:spPr>
        <p:txBody>
          <a:bodyPr>
            <a:normAutofit/>
          </a:bodyPr>
          <a:lstStyle/>
          <a:p>
            <a:r>
              <a:rPr lang="en-US" sz="2000" dirty="0"/>
              <a:t>Chaining constructors makes code more readable. </a:t>
            </a:r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don’t have to repeat attribute assignments throughout all constructors. </a:t>
            </a:r>
            <a:endParaRPr lang="en-US" sz="2000" dirty="0" smtClean="0"/>
          </a:p>
          <a:p>
            <a:r>
              <a:rPr lang="en-US" sz="2000" dirty="0" smtClean="0"/>
              <a:t>Instead</a:t>
            </a:r>
            <a:r>
              <a:rPr lang="en-US" sz="2000" dirty="0"/>
              <a:t>, we do this in one place.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18917"/>
            <a:ext cx="7022903" cy="420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Clean Code?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01" y="1634247"/>
            <a:ext cx="9321397" cy="41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199" y="70759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Constructor Telescoping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199" y="1316279"/>
            <a:ext cx="10515600" cy="692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Interview Problem 1 (Barclays): Explain Telescoping Constructor Pattern and how to resolve it.</a:t>
            </a:r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02" y="1805185"/>
            <a:ext cx="7795139" cy="404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fontScale="92500"/>
          </a:bodyPr>
          <a:lstStyle/>
          <a:p>
            <a:r>
              <a:rPr lang="en-US" dirty="0"/>
              <a:t>Here comes the </a:t>
            </a:r>
            <a:r>
              <a:rPr lang="en-US" b="1" dirty="0"/>
              <a:t>Builder pattern </a:t>
            </a:r>
            <a:r>
              <a:rPr lang="en-US" dirty="0"/>
              <a:t>to rescue. </a:t>
            </a:r>
            <a:endParaRPr lang="en-US" dirty="0" smtClean="0"/>
          </a:p>
          <a:p>
            <a:r>
              <a:rPr lang="en-US" dirty="0" smtClean="0"/>
              <a:t>Instead </a:t>
            </a:r>
            <a:r>
              <a:rPr lang="en-US" dirty="0"/>
              <a:t>of making the desired object directly, the client calls a </a:t>
            </a:r>
            <a:r>
              <a:rPr lang="en-US" b="1" dirty="0"/>
              <a:t>constructor</a:t>
            </a:r>
            <a:r>
              <a:rPr lang="en-US" dirty="0"/>
              <a:t> (or </a:t>
            </a:r>
            <a:r>
              <a:rPr lang="en-US" b="1" dirty="0"/>
              <a:t>static factory</a:t>
            </a:r>
            <a:r>
              <a:rPr lang="en-US" dirty="0"/>
              <a:t>) with all the </a:t>
            </a:r>
            <a:r>
              <a:rPr lang="en-US" b="1" dirty="0"/>
              <a:t>required</a:t>
            </a:r>
            <a:r>
              <a:rPr lang="en-US" dirty="0"/>
              <a:t> parameters and gets a </a:t>
            </a:r>
            <a:r>
              <a:rPr lang="en-US" b="1" dirty="0"/>
              <a:t>builder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the client calls </a:t>
            </a:r>
            <a:r>
              <a:rPr lang="en-US" b="1" dirty="0"/>
              <a:t>setter-like methods </a:t>
            </a:r>
            <a:r>
              <a:rPr lang="en-US" dirty="0"/>
              <a:t>on the builder object to set each </a:t>
            </a:r>
            <a:r>
              <a:rPr lang="en-US" b="1" dirty="0"/>
              <a:t>optional</a:t>
            </a:r>
            <a:r>
              <a:rPr lang="en-US" dirty="0"/>
              <a:t> parameter of interest. </a:t>
            </a:r>
            <a:endParaRPr lang="en-US" dirty="0" smtClean="0"/>
          </a:p>
          <a:p>
            <a:r>
              <a:rPr lang="en-US" dirty="0" smtClean="0"/>
              <a:t>Finally</a:t>
            </a:r>
            <a:r>
              <a:rPr lang="en-US" dirty="0"/>
              <a:t>, the client calls a </a:t>
            </a:r>
            <a:r>
              <a:rPr lang="en-US" b="1" dirty="0" err="1"/>
              <a:t>parameterless</a:t>
            </a:r>
            <a:r>
              <a:rPr lang="en-US" b="1" dirty="0"/>
              <a:t> build method </a:t>
            </a:r>
            <a:r>
              <a:rPr lang="en-US" dirty="0"/>
              <a:t>to generate the object, which is typically </a:t>
            </a:r>
            <a:r>
              <a:rPr lang="en-US" b="1" dirty="0"/>
              <a:t>immutable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builder is typically a </a:t>
            </a:r>
            <a:r>
              <a:rPr lang="en-US" b="1" dirty="0"/>
              <a:t>static member class of the class </a:t>
            </a:r>
            <a:r>
              <a:rPr lang="en-US" dirty="0"/>
              <a:t>it builds.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Builder Pattern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1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182" y="661492"/>
            <a:ext cx="3237482" cy="183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5" y="661492"/>
            <a:ext cx="4343787" cy="52283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357" y="661492"/>
            <a:ext cx="4077580" cy="5228308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9012193" y="2561968"/>
            <a:ext cx="3039763" cy="332783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This client code is easy to write and, more importantly, easy to read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The Pizza class is </a:t>
            </a:r>
            <a:r>
              <a:rPr lang="en-US" sz="2000" b="1" dirty="0"/>
              <a:t>immutable</a:t>
            </a:r>
            <a:r>
              <a:rPr lang="en-US" sz="2000" dirty="0"/>
              <a:t>, and all parameter default values are in one place.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builder’s setter methods </a:t>
            </a:r>
            <a:r>
              <a:rPr lang="en-US" sz="2000" b="1" dirty="0"/>
              <a:t>return the builder itself </a:t>
            </a:r>
            <a:r>
              <a:rPr lang="en-US" sz="2000" dirty="0"/>
              <a:t>so that invocations can be </a:t>
            </a:r>
            <a:r>
              <a:rPr lang="en-US" sz="2000" b="1" dirty="0"/>
              <a:t>chained</a:t>
            </a:r>
            <a:r>
              <a:rPr lang="en-US" sz="2000" dirty="0"/>
              <a:t>, resulting in a fluent API.</a:t>
            </a:r>
          </a:p>
        </p:txBody>
      </p:sp>
    </p:spTree>
    <p:extLst>
      <p:ext uri="{BB962C8B-B14F-4D97-AF65-F5344CB8AC3E}">
        <p14:creationId xmlns:p14="http://schemas.microsoft.com/office/powerpoint/2010/main" val="22030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40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Methods should be simple </a:t>
            </a:r>
            <a:r>
              <a:rPr lang="en-US" b="1" dirty="0"/>
              <a:t>doing</a:t>
            </a:r>
            <a:r>
              <a:rPr lang="en-US" dirty="0"/>
              <a:t> </a:t>
            </a:r>
            <a:r>
              <a:rPr lang="en-US" b="1" dirty="0"/>
              <a:t>only one thing </a:t>
            </a:r>
            <a:r>
              <a:rPr lang="en-US" dirty="0"/>
              <a:t>with no complexities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Often</a:t>
            </a:r>
            <a:r>
              <a:rPr lang="en-US" dirty="0"/>
              <a:t>, </a:t>
            </a:r>
            <a:r>
              <a:rPr lang="en-US" b="1" dirty="0"/>
              <a:t>lower complexity </a:t>
            </a:r>
            <a:r>
              <a:rPr lang="en-US" dirty="0"/>
              <a:t>means </a:t>
            </a:r>
            <a:r>
              <a:rPr lang="en-US" b="1" dirty="0"/>
              <a:t>better code</a:t>
            </a:r>
            <a:r>
              <a:rPr lang="en-US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Good Methods?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58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2681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Return empty collections or arrays, not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nulls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38" y="1530613"/>
            <a:ext cx="7780123" cy="43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5439032" cy="3683507"/>
          </a:xfrm>
        </p:spPr>
        <p:txBody>
          <a:bodyPr>
            <a:normAutofit/>
          </a:bodyPr>
          <a:lstStyle/>
          <a:p>
            <a:r>
              <a:rPr lang="en-US" sz="2400" dirty="0"/>
              <a:t>Similar care should be taken to NOT return some magic numbers like -1, 0, 1, etc. making the client code keep guessing what does it mean.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Avoid Magic Numbers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897" y="966315"/>
            <a:ext cx="5651509" cy="48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Exceptions should be reserved for exceptional conditions. There is another approach to writing methods that may not be able to return a value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Optional&lt;T&gt; </a:t>
            </a:r>
            <a:r>
              <a:rPr lang="en-US" sz="2400" dirty="0"/>
              <a:t>class represents an immutable container that can hold either a single non-null T reference or nothing at all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A method that conceptually returns a </a:t>
            </a:r>
            <a:r>
              <a:rPr lang="en-US" sz="2400" b="1" dirty="0"/>
              <a:t>T</a:t>
            </a:r>
            <a:r>
              <a:rPr lang="en-US" sz="2400" dirty="0"/>
              <a:t> but may be unable to do so under certain circumstances can instead be declared to return an </a:t>
            </a:r>
            <a:r>
              <a:rPr lang="en-US" sz="2400" b="1" dirty="0"/>
              <a:t>Optional&lt;T&gt;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allows the method to </a:t>
            </a:r>
            <a:r>
              <a:rPr lang="en-US" sz="2400" b="1" dirty="0"/>
              <a:t>return an empty result </a:t>
            </a:r>
            <a:r>
              <a:rPr lang="en-US" sz="2400" dirty="0"/>
              <a:t>to indicate that it could NOT return a valid result. </a:t>
            </a:r>
            <a:endParaRPr lang="en-US" sz="2400" dirty="0" smtClean="0"/>
          </a:p>
          <a:p>
            <a:r>
              <a:rPr lang="en-US" sz="2400" dirty="0" smtClean="0"/>
              <a:t>An </a:t>
            </a:r>
            <a:r>
              <a:rPr lang="en-US" sz="2400" dirty="0"/>
              <a:t>Optional-returning method is</a:t>
            </a:r>
            <a:r>
              <a:rPr lang="en-US" sz="2400" b="1" dirty="0"/>
              <a:t> more flexible and easier to use</a:t>
            </a:r>
            <a:r>
              <a:rPr lang="en-US" sz="2400" dirty="0"/>
              <a:t> than one that throws an exception, and it is </a:t>
            </a:r>
            <a:r>
              <a:rPr lang="en-US" sz="2400" b="1" dirty="0"/>
              <a:t>less error-prone </a:t>
            </a:r>
            <a:r>
              <a:rPr lang="en-US" sz="2400" dirty="0"/>
              <a:t>than one that returns null.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Returning Optionals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1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76685" y="76526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Returning Optionals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" y="1634247"/>
            <a:ext cx="5787160" cy="2927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552" y="1634247"/>
            <a:ext cx="5969479" cy="42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rmAutofit/>
          </a:bodyPr>
          <a:lstStyle/>
          <a:p>
            <a:r>
              <a:rPr lang="en-US" b="1" dirty="0"/>
              <a:t>Fewer</a:t>
            </a:r>
            <a:r>
              <a:rPr lang="en-US" dirty="0"/>
              <a:t> method arguments are better and clean. </a:t>
            </a:r>
            <a:endParaRPr lang="en-US" dirty="0" smtClean="0"/>
          </a:p>
          <a:p>
            <a:r>
              <a:rPr lang="en-US" dirty="0" smtClean="0"/>
              <a:t>Methods </a:t>
            </a:r>
            <a:r>
              <a:rPr lang="en-US" dirty="0"/>
              <a:t>with </a:t>
            </a:r>
            <a:r>
              <a:rPr lang="en-US" b="1" dirty="0"/>
              <a:t>more than 3 arguments </a:t>
            </a:r>
            <a:r>
              <a:rPr lang="en-US" dirty="0"/>
              <a:t>means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method is doing </a:t>
            </a:r>
            <a:r>
              <a:rPr lang="en-US" b="1" dirty="0"/>
              <a:t>more than 1 thing </a:t>
            </a:r>
            <a:r>
              <a:rPr lang="en-US" dirty="0"/>
              <a:t>- split it</a:t>
            </a:r>
          </a:p>
          <a:p>
            <a:pPr lvl="1"/>
            <a:r>
              <a:rPr lang="en-US" dirty="0"/>
              <a:t>take </a:t>
            </a:r>
            <a:r>
              <a:rPr lang="en-US" b="1" dirty="0"/>
              <a:t>too many primitive types </a:t>
            </a:r>
            <a:r>
              <a:rPr lang="en-US" dirty="0"/>
              <a:t>- wrap it into an object and pass that object instead</a:t>
            </a:r>
          </a:p>
          <a:p>
            <a:pPr lvl="1"/>
            <a:r>
              <a:rPr lang="en-US" dirty="0"/>
              <a:t>takes </a:t>
            </a:r>
            <a:r>
              <a:rPr lang="en-US" b="1" dirty="0"/>
              <a:t>a </a:t>
            </a:r>
            <a:r>
              <a:rPr lang="en-US" b="1" dirty="0" err="1"/>
              <a:t>boolean</a:t>
            </a:r>
            <a:r>
              <a:rPr lang="en-US" b="1" dirty="0"/>
              <a:t> flag </a:t>
            </a:r>
            <a:r>
              <a:rPr lang="en-US" dirty="0"/>
              <a:t>- split it into 2 methods with each implemented for TRUE and FALSE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Reduce number of arguments to maximum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“The best programs are written so that computing machines can perform them quickly and so that human beings can understand them clearly.” ~ </a:t>
            </a:r>
            <a:r>
              <a:rPr lang="en-US" b="1" dirty="0"/>
              <a:t>Donald </a:t>
            </a:r>
            <a:r>
              <a:rPr lang="en-US" b="1" dirty="0" smtClean="0"/>
              <a:t>Knuth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Any fool can write code that a computer can understand. Good programmers write code that humans can understand.” ~ </a:t>
            </a:r>
            <a:r>
              <a:rPr lang="en-US" b="1" dirty="0"/>
              <a:t>Martin </a:t>
            </a:r>
            <a:r>
              <a:rPr lang="en-US" b="1" dirty="0" smtClean="0"/>
              <a:t>Fowler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We are constantly reading old code as part of the effort to write new code… Therefore, making it easy to read makes it easier to write.” ~ </a:t>
            </a:r>
            <a:r>
              <a:rPr lang="en-US" b="1" dirty="0"/>
              <a:t>Robert </a:t>
            </a:r>
            <a:r>
              <a:rPr lang="en-US" b="1" dirty="0" smtClean="0"/>
              <a:t>Martin</a:t>
            </a:r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/>
              <a:t>Always code as if the guy who ends up maintaining your code will be a violent psychopath who knows where you live.” ~ </a:t>
            </a:r>
            <a:r>
              <a:rPr lang="en-US" b="1" dirty="0"/>
              <a:t>John Woods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Clean Code?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5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rmAutofit/>
          </a:bodyPr>
          <a:lstStyle/>
          <a:p>
            <a:r>
              <a:rPr lang="en-US" dirty="0"/>
              <a:t>Before we should write any method implementation, at the very first line =&gt; we should </a:t>
            </a:r>
            <a:r>
              <a:rPr lang="en-US" b="1" dirty="0"/>
              <a:t>validate the method arguments </a:t>
            </a:r>
            <a:r>
              <a:rPr lang="en-US" dirty="0"/>
              <a:t>passed. This will help to </a:t>
            </a:r>
            <a:r>
              <a:rPr lang="en-US" b="1" dirty="0"/>
              <a:t>fail-fast </a:t>
            </a:r>
            <a:r>
              <a:rPr lang="en-US" dirty="0"/>
              <a:t>if arguments are invalid.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Always validate the method arguments first before writing any method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017" y="3264055"/>
            <a:ext cx="7123542" cy="26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8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3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rmAutofit/>
          </a:bodyPr>
          <a:lstStyle/>
          <a:p>
            <a:r>
              <a:rPr lang="en-US" dirty="0"/>
              <a:t>When used to best advantage, exceptions can improve a program’s readability, reliability, and maintainability.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used improperly, they can have the opposite effect.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Good Exceptions?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3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7628" y="79332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Use exception for only exceptional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810" y="1690366"/>
            <a:ext cx="5476572" cy="1744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5" y="1690367"/>
            <a:ext cx="6105525" cy="2733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25" y="4530682"/>
            <a:ext cx="6105525" cy="12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Best Practices of Handling Exceptions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3634945" cy="3683507"/>
          </a:xfrm>
        </p:spPr>
        <p:txBody>
          <a:bodyPr>
            <a:normAutofit/>
          </a:bodyPr>
          <a:lstStyle/>
          <a:p>
            <a:r>
              <a:rPr lang="en-US" sz="2000" b="1" dirty="0"/>
              <a:t>Do not catch or handle unchecked exceptions </a:t>
            </a:r>
            <a:r>
              <a:rPr lang="en-US" sz="2000" dirty="0"/>
              <a:t>as these are programming errors. </a:t>
            </a:r>
            <a:endParaRPr lang="en-US" sz="2000" dirty="0" smtClean="0"/>
          </a:p>
          <a:p>
            <a:r>
              <a:rPr lang="en-US" sz="2000" dirty="0" smtClean="0"/>
              <a:t>Instead</a:t>
            </a:r>
            <a:r>
              <a:rPr lang="en-US" sz="2000" dirty="0"/>
              <a:t>, use </a:t>
            </a:r>
            <a:r>
              <a:rPr lang="en-US" sz="2000" i="1" dirty="0"/>
              <a:t>checked exceptions </a:t>
            </a:r>
            <a:r>
              <a:rPr lang="en-US" sz="2000" dirty="0"/>
              <a:t>for </a:t>
            </a:r>
            <a:r>
              <a:rPr lang="en-US" sz="2000" b="1" dirty="0"/>
              <a:t>recoverable</a:t>
            </a:r>
            <a:r>
              <a:rPr lang="en-US" sz="2000" dirty="0"/>
              <a:t> conditions and </a:t>
            </a:r>
            <a:r>
              <a:rPr lang="en-US" sz="2000" i="1" dirty="0"/>
              <a:t>runtime exceptions</a:t>
            </a:r>
            <a:r>
              <a:rPr lang="en-US" sz="2000" dirty="0"/>
              <a:t> for </a:t>
            </a:r>
            <a:r>
              <a:rPr lang="en-US" sz="2000" b="1" dirty="0"/>
              <a:t>programming errors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41" y="1799002"/>
            <a:ext cx="6816811" cy="40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rmAutofit/>
          </a:bodyPr>
          <a:lstStyle/>
          <a:p>
            <a:r>
              <a:rPr lang="en-US" dirty="0"/>
              <a:t>Java provides 3 kinds of </a:t>
            </a:r>
            <a:r>
              <a:rPr lang="en-US" dirty="0" err="1"/>
              <a:t>throwables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Checked </a:t>
            </a:r>
            <a:r>
              <a:rPr lang="en-US" dirty="0"/>
              <a:t>exceptions, </a:t>
            </a:r>
            <a:r>
              <a:rPr lang="en-US" dirty="0" smtClean="0"/>
              <a:t>Runtime </a:t>
            </a:r>
            <a:r>
              <a:rPr lang="en-US" dirty="0"/>
              <a:t>exceptions (unchecked), and </a:t>
            </a:r>
            <a:r>
              <a:rPr lang="en-US" dirty="0" smtClean="0"/>
              <a:t>Errors </a:t>
            </a:r>
            <a:r>
              <a:rPr lang="en-US" dirty="0"/>
              <a:t>(unchecked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/>
              <a:t>The cardinal rule in deciding </a:t>
            </a:r>
            <a:r>
              <a:rPr lang="en-US" b="1" i="1" dirty="0"/>
              <a:t>whether to use a checked or an unchecked exception</a:t>
            </a:r>
            <a:r>
              <a:rPr lang="en-US" b="1" dirty="0"/>
              <a:t> </a:t>
            </a:r>
            <a:r>
              <a:rPr lang="en-US" dirty="0"/>
              <a:t>is this: 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b="1" dirty="0"/>
              <a:t>checked exceptions </a:t>
            </a:r>
            <a:r>
              <a:rPr lang="en-US" dirty="0"/>
              <a:t>for conditions from which the caller can reasonably be </a:t>
            </a:r>
            <a:r>
              <a:rPr lang="en-US" b="1" dirty="0"/>
              <a:t>expected to recover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Which Type of Exception To Use?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1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8033"/>
            <a:ext cx="10515600" cy="3683507"/>
          </a:xfrm>
        </p:spPr>
        <p:txBody>
          <a:bodyPr>
            <a:normAutofit/>
          </a:bodyPr>
          <a:lstStyle/>
          <a:p>
            <a:r>
              <a:rPr lang="en-US" sz="2400" dirty="0"/>
              <a:t>By throwing a checked exception, we </a:t>
            </a:r>
            <a:r>
              <a:rPr lang="en-US" sz="2400" b="1" dirty="0"/>
              <a:t>force the caller to handle </a:t>
            </a:r>
            <a:r>
              <a:rPr lang="en-US" sz="2400" dirty="0"/>
              <a:t>the exception in a catch clause or to </a:t>
            </a:r>
            <a:r>
              <a:rPr lang="en-US" sz="2400" b="1" dirty="0"/>
              <a:t>propagate it outward</a:t>
            </a:r>
            <a:r>
              <a:rPr lang="en-US" sz="2400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Throwing a Checked Exception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56" y="2485895"/>
            <a:ext cx="8912311" cy="33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199" y="857830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Throwing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 Unchecked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Exception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525762"/>
            <a:ext cx="7431108" cy="43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Catch block</a:t>
            </a:r>
            <a:endParaRPr lang="en-US" sz="4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4920137" cy="3683507"/>
          </a:xfrm>
        </p:spPr>
        <p:txBody>
          <a:bodyPr>
            <a:noAutofit/>
          </a:bodyPr>
          <a:lstStyle/>
          <a:p>
            <a:r>
              <a:rPr lang="en-US" dirty="0"/>
              <a:t>Catch Block </a:t>
            </a:r>
            <a:r>
              <a:rPr lang="en-US" b="1" dirty="0"/>
              <a:t>should NOT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000" dirty="0"/>
              <a:t>be empty</a:t>
            </a:r>
          </a:p>
          <a:p>
            <a:pPr lvl="1"/>
            <a:r>
              <a:rPr lang="en-US" sz="2000" dirty="0"/>
              <a:t>have only comments</a:t>
            </a:r>
          </a:p>
          <a:p>
            <a:pPr lvl="1"/>
            <a:r>
              <a:rPr lang="en-US" sz="2000" dirty="0"/>
              <a:t>only print stack </a:t>
            </a:r>
            <a:r>
              <a:rPr lang="en-US" sz="2000" dirty="0" smtClean="0"/>
              <a:t>trace</a:t>
            </a:r>
            <a:endParaRPr lang="en-US" sz="2800" dirty="0"/>
          </a:p>
          <a:p>
            <a:r>
              <a:rPr lang="en-US" dirty="0"/>
              <a:t>Catch Block </a:t>
            </a:r>
            <a:r>
              <a:rPr lang="en-US" b="1" dirty="0"/>
              <a:t>should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sz="2000" dirty="0"/>
              <a:t>log the error</a:t>
            </a:r>
          </a:p>
          <a:p>
            <a:pPr lvl="1"/>
            <a:r>
              <a:rPr lang="en-US" sz="2000" dirty="0"/>
              <a:t>throw new custom exception</a:t>
            </a:r>
          </a:p>
          <a:p>
            <a:pPr lvl="1"/>
            <a:r>
              <a:rPr lang="en-US" sz="2000" dirty="0"/>
              <a:t>be specific - for ex, don’t use just Exception class =&gt; use the specific exception class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0" y="2036357"/>
            <a:ext cx="5072883" cy="29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Avoid exceptions in finally block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4920137" cy="3683507"/>
          </a:xfrm>
        </p:spPr>
        <p:txBody>
          <a:bodyPr>
            <a:noAutofit/>
          </a:bodyPr>
          <a:lstStyle/>
          <a:p>
            <a:r>
              <a:rPr lang="en-US" dirty="0" smtClean="0"/>
              <a:t>Exceptions </a:t>
            </a:r>
            <a:r>
              <a:rPr lang="en-US" dirty="0"/>
              <a:t>should be thrown and handled in try-catch block. </a:t>
            </a:r>
            <a:endParaRPr lang="en-US" dirty="0" smtClean="0"/>
          </a:p>
          <a:p>
            <a:r>
              <a:rPr lang="en-US" dirty="0" smtClean="0"/>
              <a:t>finally </a:t>
            </a:r>
            <a:r>
              <a:rPr lang="en-US" dirty="0"/>
              <a:t>block is only intended to run the last code which is ALWAYS supposed to run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05" y="1634247"/>
            <a:ext cx="5827805" cy="42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b="1" dirty="0" smtClean="0"/>
              <a:t>More </a:t>
            </a:r>
            <a:r>
              <a:rPr lang="en-US" b="1" dirty="0"/>
              <a:t>bugs</a:t>
            </a:r>
            <a:r>
              <a:rPr lang="en-US" dirty="0"/>
              <a:t>: as the code is not testable</a:t>
            </a:r>
          </a:p>
          <a:p>
            <a:r>
              <a:rPr lang="en-US" b="1" dirty="0"/>
              <a:t>Decreased productivity</a:t>
            </a:r>
            <a:r>
              <a:rPr lang="en-US" dirty="0"/>
              <a:t>: as the code is not maintainable</a:t>
            </a:r>
          </a:p>
          <a:p>
            <a:r>
              <a:rPr lang="en-US" b="1" dirty="0" smtClean="0"/>
              <a:t>Overtime AND lower </a:t>
            </a:r>
            <a:r>
              <a:rPr lang="en-US" b="1" dirty="0"/>
              <a:t>job satisfaction</a:t>
            </a:r>
            <a:r>
              <a:rPr lang="en-US" dirty="0"/>
              <a:t>: more time spent on reading or understanding the code and solving production issues rather than writing real good development projects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Dirty code consequences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199" y="1093326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Always use try-with-resources, and then we can avoid using finally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284886"/>
            <a:ext cx="94392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5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SRP - Single Responsibility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>
            <a:noAutofit/>
          </a:bodyPr>
          <a:lstStyle/>
          <a:p>
            <a:r>
              <a:rPr lang="en-US" dirty="0"/>
              <a:t>For methods, we learned that it should adhere to SRP =&gt; meaning it should only do ONE thing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However, for </a:t>
            </a:r>
            <a:r>
              <a:rPr lang="en-US" b="1" dirty="0"/>
              <a:t>classes</a:t>
            </a:r>
            <a:r>
              <a:rPr lang="en-US" dirty="0"/>
              <a:t>, the definition of SRP is </a:t>
            </a:r>
            <a:r>
              <a:rPr lang="en-US" b="1" dirty="0"/>
              <a:t>little different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if a class does only ONE thing =&gt; it may result </a:t>
            </a:r>
            <a:r>
              <a:rPr lang="en-US" b="1" dirty="0"/>
              <a:t>in a lot of very small classes</a:t>
            </a:r>
            <a:r>
              <a:rPr lang="en-US" dirty="0"/>
              <a:t> in the codebase making it fragile and spaghetti-like code</a:t>
            </a:r>
          </a:p>
          <a:p>
            <a:pPr lvl="1"/>
            <a:r>
              <a:rPr lang="en-US" dirty="0"/>
              <a:t>thus, better definition for SRP applied to class is =&gt; it should have </a:t>
            </a:r>
            <a:r>
              <a:rPr lang="en-US" b="1" dirty="0"/>
              <a:t>ONLY one reason to change</a:t>
            </a:r>
          </a:p>
        </p:txBody>
      </p:sp>
    </p:spTree>
    <p:extLst>
      <p:ext uri="{BB962C8B-B14F-4D97-AF65-F5344CB8AC3E}">
        <p14:creationId xmlns:p14="http://schemas.microsoft.com/office/powerpoint/2010/main" val="30026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7325" y="899694"/>
            <a:ext cx="650162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SRP - Single Responsibility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Principle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63" y="1634247"/>
            <a:ext cx="6501620" cy="4148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183" y="661330"/>
            <a:ext cx="5095920" cy="52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Cohesion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2400" dirty="0" smtClean="0"/>
              <a:t>Cohesion refers </a:t>
            </a:r>
            <a:r>
              <a:rPr lang="en-US" sz="2400" dirty="0"/>
              <a:t>to </a:t>
            </a:r>
            <a:r>
              <a:rPr lang="en-US" sz="2400" b="1" dirty="0"/>
              <a:t>the degree to which elements within a class or a module belong together</a:t>
            </a:r>
            <a:r>
              <a:rPr lang="en-US" sz="2400" dirty="0"/>
              <a:t> to fulfill a single, well-defined purpose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High cohesion </a:t>
            </a:r>
            <a:r>
              <a:rPr lang="en-US" sz="2400" dirty="0"/>
              <a:t>means that elements are closely related and focused on a single purpose, while </a:t>
            </a:r>
            <a:r>
              <a:rPr lang="en-US" sz="2400" b="1" dirty="0"/>
              <a:t>low cohesion </a:t>
            </a:r>
            <a:r>
              <a:rPr lang="en-US" sz="2400" dirty="0"/>
              <a:t>means that elements are loosely related and serve multiple purposes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A cohesive class is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fields and methods are co-dependent (like getters and setters)</a:t>
            </a:r>
          </a:p>
          <a:p>
            <a:pPr lvl="1"/>
            <a:r>
              <a:rPr lang="en-US" sz="2000" dirty="0"/>
              <a:t>methods that use multiple class fields and other class methods</a:t>
            </a:r>
          </a:p>
          <a:p>
            <a:r>
              <a:rPr lang="en-US" sz="2400" dirty="0"/>
              <a:t>Thus, we should strive for </a:t>
            </a:r>
            <a:r>
              <a:rPr lang="en-US" sz="2400" b="1" dirty="0"/>
              <a:t>High Cohesion </a:t>
            </a:r>
            <a:r>
              <a:rPr lang="en-US" sz="2400" dirty="0"/>
              <a:t>in classes, packages, modules and whole systems.</a:t>
            </a:r>
          </a:p>
        </p:txBody>
      </p:sp>
    </p:spTree>
    <p:extLst>
      <p:ext uri="{BB962C8B-B14F-4D97-AF65-F5344CB8AC3E}">
        <p14:creationId xmlns:p14="http://schemas.microsoft.com/office/powerpoint/2010/main" val="9016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5543550" cy="3683507"/>
          </a:xfrm>
        </p:spPr>
        <p:txBody>
          <a:bodyPr>
            <a:noAutofit/>
          </a:bodyPr>
          <a:lstStyle/>
          <a:p>
            <a:r>
              <a:rPr lang="en-US" sz="2400" dirty="0" smtClean="0"/>
              <a:t>Coupling refers to </a:t>
            </a:r>
            <a:r>
              <a:rPr lang="en-US" sz="2400" b="1" dirty="0" smtClean="0"/>
              <a:t>the degree </a:t>
            </a:r>
            <a:r>
              <a:rPr lang="en-US" sz="2400" b="1" dirty="0"/>
              <a:t>of interdependence between software modules or classes</a:t>
            </a:r>
            <a:r>
              <a:rPr lang="en-US" sz="2400" dirty="0"/>
              <a:t>, a measure of how interconnected they are</a:t>
            </a:r>
            <a:r>
              <a:rPr lang="en-US" sz="2400" dirty="0" smtClean="0"/>
              <a:t>.</a:t>
            </a:r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06" y="3513824"/>
            <a:ext cx="4920137" cy="1428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183" y="732384"/>
            <a:ext cx="5115697" cy="518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Coupling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4005649" cy="3683507"/>
          </a:xfrm>
        </p:spPr>
        <p:txBody>
          <a:bodyPr>
            <a:noAutofit/>
          </a:bodyPr>
          <a:lstStyle/>
          <a:p>
            <a:r>
              <a:rPr lang="en-US" sz="2400" dirty="0"/>
              <a:t>Thus, to reduce coupling:</a:t>
            </a:r>
          </a:p>
          <a:p>
            <a:pPr lvl="1"/>
            <a:r>
              <a:rPr lang="en-US" sz="2000" dirty="0" smtClean="0"/>
              <a:t>follow </a:t>
            </a:r>
            <a:r>
              <a:rPr lang="en-US" sz="2000" dirty="0"/>
              <a:t>SRP</a:t>
            </a:r>
          </a:p>
          <a:p>
            <a:pPr lvl="1"/>
            <a:r>
              <a:rPr lang="en-US" sz="2000" dirty="0"/>
              <a:t>increase cohesion</a:t>
            </a:r>
          </a:p>
          <a:p>
            <a:pPr lvl="1"/>
            <a:r>
              <a:rPr lang="en-US" sz="2000" dirty="0"/>
              <a:t>program to an interface</a:t>
            </a:r>
          </a:p>
          <a:p>
            <a:pPr lvl="1"/>
            <a:r>
              <a:rPr lang="en-US" sz="2000" dirty="0"/>
              <a:t>maintain strong encapsulation</a:t>
            </a:r>
          </a:p>
          <a:p>
            <a:pPr lvl="1"/>
            <a:r>
              <a:rPr lang="en-US" sz="2000" dirty="0"/>
              <a:t>use dependency injection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49" y="1838493"/>
            <a:ext cx="7127000" cy="35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2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52" y="1017338"/>
            <a:ext cx="6143213" cy="2975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88" y="1017338"/>
            <a:ext cx="6292527" cy="47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948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Style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Good Code Style?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2400" dirty="0"/>
              <a:t>Clean code is all about </a:t>
            </a:r>
            <a:r>
              <a:rPr lang="en-US" sz="2400" b="1" dirty="0"/>
              <a:t>readability</a:t>
            </a:r>
            <a:r>
              <a:rPr lang="en-US" sz="2400" dirty="0"/>
              <a:t> and </a:t>
            </a:r>
            <a:r>
              <a:rPr lang="en-US" sz="2400" b="1" dirty="0"/>
              <a:t>maintainability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If the whole project or the whole team or the whole company is following certain code style (also called </a:t>
            </a:r>
            <a:r>
              <a:rPr lang="en-US" sz="2400" b="1" dirty="0" err="1"/>
              <a:t>checkstyle</a:t>
            </a:r>
            <a:r>
              <a:rPr lang="en-US" sz="2400" dirty="0"/>
              <a:t> in </a:t>
            </a:r>
            <a:r>
              <a:rPr lang="en-US" sz="2400" dirty="0" err="1"/>
              <a:t>IntelliJ</a:t>
            </a:r>
            <a:r>
              <a:rPr lang="en-US" sz="2400" dirty="0"/>
              <a:t>), it would definitely benefit </a:t>
            </a:r>
            <a:r>
              <a:rPr lang="en-US" sz="2400" b="1" dirty="0"/>
              <a:t>readability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Almost </a:t>
            </a:r>
            <a:r>
              <a:rPr lang="en-US" sz="2400" dirty="0"/>
              <a:t>all the tech-companies today follow a certain code style in its projects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Various major companies have defined their Java style guide as such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sz="2000" dirty="0"/>
              <a:t>Google Java Style Guide</a:t>
            </a:r>
          </a:p>
          <a:p>
            <a:pPr lvl="1"/>
            <a:r>
              <a:rPr lang="en-US" sz="2000" dirty="0"/>
              <a:t>Oracle Java Style Guide</a:t>
            </a:r>
          </a:p>
          <a:p>
            <a:pPr lvl="1"/>
            <a:r>
              <a:rPr lang="en-US" sz="2000" dirty="0"/>
              <a:t>Twitter Java Style Guide</a:t>
            </a:r>
          </a:p>
        </p:txBody>
      </p:sp>
    </p:spTree>
    <p:extLst>
      <p:ext uri="{BB962C8B-B14F-4D97-AF65-F5344CB8AC3E}">
        <p14:creationId xmlns:p14="http://schemas.microsoft.com/office/powerpoint/2010/main" val="286068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86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80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Good Comments?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3200" dirty="0"/>
              <a:t>The proper use of comments is to compensate for our failure to express ourselves in code. ~ </a:t>
            </a:r>
            <a:r>
              <a:rPr lang="en-US" sz="3200" b="1" dirty="0"/>
              <a:t>Robert C. Martin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18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7345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Avoid Useless Comments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1" y="1535315"/>
            <a:ext cx="5580828" cy="3128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5315"/>
            <a:ext cx="5557781" cy="42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7345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Don’t comment bad code – rewrite it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59" y="1441391"/>
            <a:ext cx="9283786" cy="45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7345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Smell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435" y="1650645"/>
            <a:ext cx="9247378" cy="37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7345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Bad TODOs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228" y="1532008"/>
            <a:ext cx="7437544" cy="436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1638" y="882821"/>
            <a:ext cx="6551141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These are the Good Comments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4" y="1719588"/>
            <a:ext cx="5572125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779" y="713986"/>
            <a:ext cx="4214167" cy="52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Constructors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Methods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Exceptions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Class Organization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Code Style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Comments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65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Maintain Code?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3600" dirty="0"/>
              <a:t>Bad way to maintain code: </a:t>
            </a:r>
            <a:endParaRPr lang="en-US" sz="3600" dirty="0" smtClean="0"/>
          </a:p>
          <a:p>
            <a:pPr lvl="1"/>
            <a:r>
              <a:rPr lang="en-US" sz="2800" dirty="0" smtClean="0"/>
              <a:t>Write </a:t>
            </a:r>
            <a:r>
              <a:rPr lang="en-US" sz="2800" dirty="0"/>
              <a:t>code and then merge it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3600" dirty="0"/>
              <a:t>Good way to maintain code</a:t>
            </a:r>
            <a:r>
              <a:rPr lang="en-US" sz="3600" dirty="0" smtClean="0"/>
              <a:t>:</a:t>
            </a:r>
            <a:endParaRPr lang="en-US" sz="3600" dirty="0"/>
          </a:p>
          <a:p>
            <a:pPr lvl="1"/>
            <a:r>
              <a:rPr lang="en-US" sz="2800" dirty="0"/>
              <a:t>Define good coding standard or rules -&gt; write code -&gt; static code analysis -&gt; peer code review -&gt; </a:t>
            </a:r>
            <a:r>
              <a:rPr lang="en-US" sz="2800" dirty="0" smtClean="0"/>
              <a:t>merge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40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Define good coding standard or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3200" dirty="0" smtClean="0"/>
              <a:t>These </a:t>
            </a:r>
            <a:r>
              <a:rPr lang="en-US" sz="3200" dirty="0"/>
              <a:t>can be defined by the senior developers or code gatekeepers or system architects which needs to be </a:t>
            </a:r>
            <a:r>
              <a:rPr lang="en-US" sz="3200" dirty="0" smtClean="0"/>
              <a:t>adhered </a:t>
            </a:r>
            <a:r>
              <a:rPr lang="en-US" sz="3200" dirty="0"/>
              <a:t>to while writing the code. </a:t>
            </a:r>
            <a:endParaRPr lang="en-US" sz="3200" dirty="0" smtClean="0"/>
          </a:p>
          <a:p>
            <a:r>
              <a:rPr lang="en-US" sz="3200" dirty="0" smtClean="0"/>
              <a:t>This </a:t>
            </a:r>
            <a:r>
              <a:rPr lang="en-US" sz="3200" dirty="0"/>
              <a:t>includes </a:t>
            </a:r>
            <a:r>
              <a:rPr lang="en-US" sz="3200" b="1" dirty="0"/>
              <a:t>custom </a:t>
            </a:r>
            <a:r>
              <a:rPr lang="en-US" sz="3200" b="1" dirty="0" err="1"/>
              <a:t>checkstyle</a:t>
            </a:r>
            <a:r>
              <a:rPr lang="en-US" sz="3200" dirty="0"/>
              <a:t> as well.</a:t>
            </a:r>
          </a:p>
        </p:txBody>
      </p:sp>
    </p:spTree>
    <p:extLst>
      <p:ext uri="{BB962C8B-B14F-4D97-AF65-F5344CB8AC3E}">
        <p14:creationId xmlns:p14="http://schemas.microsoft.com/office/powerpoint/2010/main" val="35836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Following good naming conventions can go a long way in making our code readable and maintainable.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Good Names?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12" y="3071914"/>
            <a:ext cx="87915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Static code analysis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3200" dirty="0"/>
              <a:t>One of the best static code checkers is: </a:t>
            </a:r>
            <a:r>
              <a:rPr lang="en-US" sz="3200" b="1" dirty="0" err="1"/>
              <a:t>SonarLint</a:t>
            </a:r>
            <a:endParaRPr lang="en-US" sz="3200" b="1" dirty="0"/>
          </a:p>
          <a:p>
            <a:r>
              <a:rPr lang="en-US" sz="3200" dirty="0" err="1" smtClean="0"/>
              <a:t>SonarLint</a:t>
            </a:r>
            <a:r>
              <a:rPr lang="en-US" sz="3200" dirty="0" smtClean="0"/>
              <a:t> </a:t>
            </a:r>
            <a:r>
              <a:rPr lang="en-US" sz="3200" dirty="0"/>
              <a:t>can be installed as a </a:t>
            </a:r>
            <a:r>
              <a:rPr lang="en-US" sz="3200" b="1" dirty="0"/>
              <a:t>plugin</a:t>
            </a:r>
            <a:r>
              <a:rPr lang="en-US" sz="3200" dirty="0"/>
              <a:t> in </a:t>
            </a:r>
            <a:r>
              <a:rPr lang="en-US" sz="3200" dirty="0" err="1"/>
              <a:t>IntelliJ</a:t>
            </a:r>
            <a:r>
              <a:rPr lang="en-US" sz="3200" dirty="0"/>
              <a:t>, and it can provide all the static code analysis and fixes on fly.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059" y="3680246"/>
            <a:ext cx="6880707" cy="13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Boy Scout Rule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38493"/>
            <a:ext cx="10515600" cy="3683507"/>
          </a:xfrm>
        </p:spPr>
        <p:txBody>
          <a:bodyPr>
            <a:noAutofit/>
          </a:bodyPr>
          <a:lstStyle/>
          <a:p>
            <a:r>
              <a:rPr lang="en-US" sz="3200" dirty="0"/>
              <a:t>Leave the </a:t>
            </a:r>
            <a:r>
              <a:rPr lang="en-US" sz="3200" strike="sngStrike" dirty="0"/>
              <a:t>campground</a:t>
            </a:r>
            <a:r>
              <a:rPr lang="en-US" sz="3200" dirty="0"/>
              <a:t> code </a:t>
            </a:r>
            <a:r>
              <a:rPr lang="en-US" sz="3200" b="1" dirty="0"/>
              <a:t>cleaner</a:t>
            </a:r>
            <a:r>
              <a:rPr lang="en-US" sz="3200" dirty="0"/>
              <a:t> than you found it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/>
              <a:t>It means that if we can find an existing dirty code, and it will take </a:t>
            </a:r>
            <a:r>
              <a:rPr lang="en-US" sz="3200" b="1" dirty="0"/>
              <a:t>less time </a:t>
            </a:r>
            <a:r>
              <a:rPr lang="en-US" sz="3200" dirty="0"/>
              <a:t>to fix it =&gt; then fix it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/>
              <a:t>By doing such </a:t>
            </a:r>
            <a:r>
              <a:rPr lang="en-US" sz="3200" b="1" dirty="0"/>
              <a:t>incremental fixes</a:t>
            </a:r>
            <a:r>
              <a:rPr lang="en-US" sz="3200" dirty="0"/>
              <a:t>, in a long run =&gt; it will make the code cleaner and maintainable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/>
              <a:t>If it takes MORE time to fix it =&gt; </a:t>
            </a:r>
            <a:r>
              <a:rPr lang="en-US" sz="3200" b="1" dirty="0"/>
              <a:t>raise a JIRA and comment it with TODO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085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Clean Code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67383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Peer code review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528933"/>
            <a:ext cx="10515600" cy="3683507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At least two reviewers</a:t>
            </a:r>
          </a:p>
          <a:p>
            <a:pPr lvl="1"/>
            <a:r>
              <a:rPr lang="en-US" dirty="0"/>
              <a:t>At least one person understands the business side of the code under review</a:t>
            </a:r>
          </a:p>
          <a:p>
            <a:pPr lvl="1"/>
            <a:r>
              <a:rPr lang="en-US" dirty="0"/>
              <a:t>Merging not possible until all highlighted issues addressed</a:t>
            </a:r>
          </a:p>
          <a:p>
            <a:endParaRPr lang="en-US" sz="3200" dirty="0" smtClean="0"/>
          </a:p>
          <a:p>
            <a:r>
              <a:rPr lang="en-US" sz="3200" dirty="0" smtClean="0"/>
              <a:t>All </a:t>
            </a:r>
            <a:r>
              <a:rPr lang="en-US" sz="3200" dirty="0"/>
              <a:t>the above features are present in </a:t>
            </a:r>
            <a:r>
              <a:rPr lang="en-US" sz="3200" b="1" dirty="0"/>
              <a:t>GitHub</a:t>
            </a:r>
            <a:r>
              <a:rPr lang="en-US" sz="3200" dirty="0"/>
              <a:t>, </a:t>
            </a:r>
            <a:r>
              <a:rPr lang="en-US" sz="3200" b="1" dirty="0" err="1"/>
              <a:t>Bitbucket</a:t>
            </a:r>
            <a:r>
              <a:rPr lang="en-US" sz="3200" dirty="0"/>
              <a:t>, etc</a:t>
            </a:r>
            <a:r>
              <a:rPr lang="en-US" sz="3200" dirty="0" smtClean="0"/>
              <a:t>.</a:t>
            </a:r>
            <a:endParaRPr lang="en-US" sz="3200" dirty="0"/>
          </a:p>
          <a:p>
            <a:r>
              <a:rPr lang="en-US" sz="3200" dirty="0"/>
              <a:t>We can also include </a:t>
            </a:r>
            <a:r>
              <a:rPr lang="en-US" sz="3200" b="1" dirty="0"/>
              <a:t>pair programming </a:t>
            </a:r>
            <a:r>
              <a:rPr lang="en-US" sz="3200" dirty="0"/>
              <a:t>for new developers with senior developers in the initial projects.</a:t>
            </a:r>
          </a:p>
        </p:txBody>
      </p:sp>
    </p:spTree>
    <p:extLst>
      <p:ext uri="{BB962C8B-B14F-4D97-AF65-F5344CB8AC3E}">
        <p14:creationId xmlns:p14="http://schemas.microsoft.com/office/powerpoint/2010/main" val="136171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86" y="2136910"/>
            <a:ext cx="6720191" cy="433198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Clean Code is about writing code that is easy to understand, read, and maintain.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It involves more than just making the code work—it aims to create efficient and maintainable software.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Good naming conventions are critical for clean code, with names reflecting the purpose of variables, functions, classes, and modules.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Clear names reduce the need for extensive comments and make the code easier to understand.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Good constructors should be clear, concise, and create objects in a consistent state.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Methods should follow the single responsibility principle, making them easier to test and debug.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Exception handling should produce meaningful and actionable exceptions.</a:t>
            </a:r>
          </a:p>
        </p:txBody>
      </p:sp>
    </p:spTree>
    <p:extLst>
      <p:ext uri="{BB962C8B-B14F-4D97-AF65-F5344CB8AC3E}">
        <p14:creationId xmlns:p14="http://schemas.microsoft.com/office/powerpoint/2010/main" val="7842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86" y="2136910"/>
            <a:ext cx="6720191" cy="4331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Good exceptions make the code more robust and easier to debug.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Clean code involves well-organized classes following principles like encapsulation and modularity.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Good code style, including consistency in indentation, spacing, and casing, improves code readability.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Comments should be useful, explaining the why rather than the what of the code.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Maintaining clean code requires regular refactoring, rigorous code reviews, and continuous integration.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Clean code practices lead to software that's not just functional, but also efficient, reliable, and easy to maintain.</a:t>
            </a:r>
          </a:p>
        </p:txBody>
      </p:sp>
    </p:spTree>
    <p:extLst>
      <p:ext uri="{BB962C8B-B14F-4D97-AF65-F5344CB8AC3E}">
        <p14:creationId xmlns:p14="http://schemas.microsoft.com/office/powerpoint/2010/main" val="2144441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Classes and objects should have </a:t>
            </a:r>
            <a:r>
              <a:rPr lang="en-US" b="1" dirty="0"/>
              <a:t>noun</a:t>
            </a:r>
            <a:r>
              <a:rPr lang="en-US" dirty="0"/>
              <a:t> or </a:t>
            </a:r>
            <a:r>
              <a:rPr lang="en-US" b="1" dirty="0"/>
              <a:t>noun phrase </a:t>
            </a:r>
            <a:r>
              <a:rPr lang="en-US" dirty="0"/>
              <a:t>names.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class name should </a:t>
            </a:r>
            <a:r>
              <a:rPr lang="en-US" b="1" dirty="0"/>
              <a:t>NOT</a:t>
            </a:r>
            <a:r>
              <a:rPr lang="en-US" dirty="0"/>
              <a:t> be a verb. </a:t>
            </a:r>
            <a:endParaRPr lang="en-US" dirty="0" smtClean="0"/>
          </a:p>
          <a:p>
            <a:pPr lvl="1"/>
            <a:r>
              <a:rPr lang="en-US" dirty="0" smtClean="0"/>
              <a:t>For example: </a:t>
            </a:r>
            <a:r>
              <a:rPr lang="en-US" dirty="0"/>
              <a:t>Customer, Dog, House, </a:t>
            </a:r>
            <a:r>
              <a:rPr lang="en-US" dirty="0" err="1"/>
              <a:t>WikiPage</a:t>
            </a:r>
            <a:r>
              <a:rPr lang="en-US" dirty="0"/>
              <a:t>, Account, </a:t>
            </a:r>
            <a:r>
              <a:rPr lang="en-US" dirty="0" err="1"/>
              <a:t>AddressParser</a:t>
            </a:r>
            <a:r>
              <a:rPr lang="en-US" dirty="0"/>
              <a:t>, </a:t>
            </a:r>
            <a:r>
              <a:rPr lang="en-US" dirty="0" err="1"/>
              <a:t>OrderAlgo</a:t>
            </a:r>
            <a:r>
              <a:rPr lang="en-US" dirty="0"/>
              <a:t>, </a:t>
            </a:r>
            <a:r>
              <a:rPr lang="en-US" dirty="0" err="1"/>
              <a:t>EmailSender</a:t>
            </a:r>
            <a:r>
              <a:rPr lang="en-US" dirty="0"/>
              <a:t>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It should be </a:t>
            </a:r>
            <a:r>
              <a:rPr lang="en-US" b="1" dirty="0"/>
              <a:t>specific</a:t>
            </a:r>
            <a:r>
              <a:rPr lang="en-US" dirty="0"/>
              <a:t> as well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3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Names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Code</a:t>
            </a: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927139"/>
            <a:ext cx="8763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idemy-Theme">
  <a:themeElements>
    <a:clrScheme name="Guidemy">
      <a:dk1>
        <a:srgbClr val="262626"/>
      </a:dk1>
      <a:lt1>
        <a:sysClr val="window" lastClr="FFFFFF"/>
      </a:lt1>
      <a:dk2>
        <a:srgbClr val="11345E"/>
      </a:dk2>
      <a:lt2>
        <a:srgbClr val="77A1BA"/>
      </a:lt2>
      <a:accent1>
        <a:srgbClr val="3D8FBE"/>
      </a:accent1>
      <a:accent2>
        <a:srgbClr val="59A5BD"/>
      </a:accent2>
      <a:accent3>
        <a:srgbClr val="77A1BD"/>
      </a:accent3>
      <a:accent4>
        <a:srgbClr val="2E617E"/>
      </a:accent4>
      <a:accent5>
        <a:srgbClr val="11345E"/>
      </a:accent5>
      <a:accent6>
        <a:srgbClr val="D8D8D8"/>
      </a:accent6>
      <a:hlink>
        <a:srgbClr val="0563C1"/>
      </a:hlink>
      <a:folHlink>
        <a:srgbClr val="954F7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idemy-Theme" id="{59CE293C-7F3C-4E73-9CD4-B5EAC9E38389}" vid="{0CF6C29A-0C53-4F8D-9B0E-5A85F4FD92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</TotalTime>
  <Words>2769</Words>
  <Application>Microsoft Office PowerPoint</Application>
  <PresentationFormat>Widescreen</PresentationFormat>
  <Paragraphs>415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Arial Black</vt:lpstr>
      <vt:lpstr>Guidemy-Theme</vt:lpstr>
      <vt:lpstr>PowerPoint Presentation</vt:lpstr>
      <vt:lpstr>Objectives</vt:lpstr>
      <vt:lpstr>Introduction</vt:lpstr>
      <vt:lpstr>Introduction</vt:lpstr>
      <vt:lpstr>Introduction</vt:lpstr>
      <vt:lpstr>PowerPoint Presentation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Good Names</vt:lpstr>
      <vt:lpstr>PowerPoint Presentation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Good Constructors</vt:lpstr>
      <vt:lpstr>PowerPoint Presentation</vt:lpstr>
      <vt:lpstr>Good Methods</vt:lpstr>
      <vt:lpstr>Good Methods</vt:lpstr>
      <vt:lpstr>Good Methods</vt:lpstr>
      <vt:lpstr>Good Methods</vt:lpstr>
      <vt:lpstr>Good Methods</vt:lpstr>
      <vt:lpstr>Good Methods</vt:lpstr>
      <vt:lpstr>Good Methods</vt:lpstr>
      <vt:lpstr>PowerPoint Presentation</vt:lpstr>
      <vt:lpstr>Good Exceptions</vt:lpstr>
      <vt:lpstr>Good Exceptions</vt:lpstr>
      <vt:lpstr>Good Exceptions</vt:lpstr>
      <vt:lpstr>Good Exceptions</vt:lpstr>
      <vt:lpstr>Good Exceptions</vt:lpstr>
      <vt:lpstr>Good Exceptions</vt:lpstr>
      <vt:lpstr>Good Exceptions</vt:lpstr>
      <vt:lpstr>Good Exceptions</vt:lpstr>
      <vt:lpstr>Good Exceptions</vt:lpstr>
      <vt:lpstr>PowerPoint Presentation</vt:lpstr>
      <vt:lpstr>Good Class Organization</vt:lpstr>
      <vt:lpstr>Good Class Organization</vt:lpstr>
      <vt:lpstr>Good Class Organization</vt:lpstr>
      <vt:lpstr>Good Class Organization</vt:lpstr>
      <vt:lpstr>Good Class Organization</vt:lpstr>
      <vt:lpstr>Good Class Organization</vt:lpstr>
      <vt:lpstr>PowerPoint Presentation</vt:lpstr>
      <vt:lpstr>Good Code Style</vt:lpstr>
      <vt:lpstr>PowerPoint Presentation</vt:lpstr>
      <vt:lpstr>Good Comments</vt:lpstr>
      <vt:lpstr>Good Comments</vt:lpstr>
      <vt:lpstr>Good Comments</vt:lpstr>
      <vt:lpstr>Good Comments</vt:lpstr>
      <vt:lpstr>Good Comments</vt:lpstr>
      <vt:lpstr>Good Comments</vt:lpstr>
      <vt:lpstr>PowerPoint Presentation</vt:lpstr>
      <vt:lpstr>Maintaining Clean Code</vt:lpstr>
      <vt:lpstr>Maintaining Clean Code</vt:lpstr>
      <vt:lpstr>Maintaining Clean Code</vt:lpstr>
      <vt:lpstr>Maintaining Clean Code</vt:lpstr>
      <vt:lpstr>Maintaining Clean Code</vt:lpstr>
      <vt:lpstr>Summary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Caspar Cheung</cp:lastModifiedBy>
  <cp:revision>234</cp:revision>
  <dcterms:created xsi:type="dcterms:W3CDTF">2023-01-18T11:04:40Z</dcterms:created>
  <dcterms:modified xsi:type="dcterms:W3CDTF">2023-05-30T19:59:19Z</dcterms:modified>
</cp:coreProperties>
</file>